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93" r:id="rId4"/>
    <p:sldId id="299" r:id="rId5"/>
    <p:sldId id="300" r:id="rId6"/>
    <p:sldId id="301" r:id="rId7"/>
    <p:sldId id="331" r:id="rId8"/>
    <p:sldId id="322" r:id="rId9"/>
    <p:sldId id="320" r:id="rId10"/>
    <p:sldId id="321" r:id="rId11"/>
    <p:sldId id="324" r:id="rId12"/>
    <p:sldId id="323" r:id="rId13"/>
    <p:sldId id="345" r:id="rId14"/>
    <p:sldId id="346" r:id="rId15"/>
    <p:sldId id="347" r:id="rId16"/>
    <p:sldId id="348" r:id="rId17"/>
    <p:sldId id="349" r:id="rId18"/>
    <p:sldId id="326" r:id="rId19"/>
    <p:sldId id="337" r:id="rId20"/>
    <p:sldId id="332" r:id="rId21"/>
    <p:sldId id="333" r:id="rId22"/>
    <p:sldId id="338" r:id="rId23"/>
    <p:sldId id="339" r:id="rId24"/>
    <p:sldId id="340" r:id="rId25"/>
    <p:sldId id="341" r:id="rId26"/>
    <p:sldId id="327" r:id="rId27"/>
    <p:sldId id="328" r:id="rId28"/>
    <p:sldId id="329" r:id="rId29"/>
    <p:sldId id="334" r:id="rId30"/>
    <p:sldId id="335" r:id="rId31"/>
    <p:sldId id="356" r:id="rId32"/>
    <p:sldId id="350" r:id="rId33"/>
    <p:sldId id="351" r:id="rId34"/>
    <p:sldId id="352" r:id="rId35"/>
    <p:sldId id="353" r:id="rId36"/>
    <p:sldId id="354" r:id="rId37"/>
    <p:sldId id="355" r:id="rId38"/>
    <p:sldId id="342" r:id="rId39"/>
    <p:sldId id="336" r:id="rId40"/>
    <p:sldId id="330" r:id="rId41"/>
    <p:sldId id="343" r:id="rId42"/>
    <p:sldId id="344" r:id="rId43"/>
    <p:sldId id="32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86395"/>
  </p:normalViewPr>
  <p:slideViewPr>
    <p:cSldViewPr snapToGrid="0" snapToObjects="1">
      <p:cViewPr varScale="1">
        <p:scale>
          <a:sx n="109" d="100"/>
          <a:sy n="109" d="100"/>
        </p:scale>
        <p:origin x="216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8777B-0D96-E849-A49E-CE62BEE51368}" type="datetimeFigureOut">
              <a:rPr lang="en-US" smtClean="0"/>
              <a:t>7/22/20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969B5-E43A-374C-897B-BE6519BCA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54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E924E-9320-FE47-A76E-3373DC6822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F20D77-D109-D94E-B413-4FE31055B1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7E53D-3483-AF44-A8DA-FD33C14D5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7/22/20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DA228-9632-4449-9578-B1FFDAD76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B2BB3-392A-3946-86B9-844A8C822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98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05792-01E9-D84E-BF5E-25A0C321D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9A9E72-50C5-0740-A537-36B9B69537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72FDB-66E7-994E-98EF-9E8FEE1CD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7/22/20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676A7-A49D-3C48-9039-5D59B6770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3A39D-7415-EC40-8E7A-9FA39CA35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99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05AFF9-5843-7E42-AFD8-3C7FC9C096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A52427-EDC0-964E-8413-BE97254B9D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02714-E8AE-474B-B6DC-18C89BB68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7/22/20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CDFC1-A047-6A4C-9718-4F8718628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4577B-6C03-8740-ADBB-AFA96E44C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021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22464-0BE4-C547-AFF1-F1AF1F912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1BFA1-E4C7-D040-AD5F-F74663F2A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66200-3FCF-FE44-BC6A-614B8F03F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7/22/20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B399A-CFEE-DC46-97F5-CC61D3102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D9667-F686-FE4C-8EA2-C4499C67E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953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34D4F-28BD-0F47-BD80-6B3C67BCD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4EA65-4644-BB40-8AFA-1CFDE38B46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D474D-6194-1349-852C-1F47B04FC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7/22/20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03EC9-FC8A-874E-AB9D-9AF9E6C1D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50778-0EC6-1845-BD61-22FDBD2DA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10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C7364-6C66-D34A-91CD-7BADBDD6B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23A45-6239-6F4B-9ED1-24F7ED5C4B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35F1B0-805D-F84E-AE64-224E7C7289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708FEE-BA56-9141-BCC0-F1ED928C8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7/22/20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572D7C-1C4B-7645-984A-42B2A261B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38C69E-CE30-9840-A4A0-2307EB827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73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43990-53AA-B942-B642-9929D771B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65F6E-E8C3-D340-B49F-D9ABD145B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F56D21-719A-4448-8DBB-A2D0CDEDF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B08D9-C239-7842-A1B9-FC0570D285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121103-F738-B04C-958C-9EA169E18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5C71FB-5608-1841-B81D-78D925290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7/22/20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F3C1E9-9D2C-3345-99AB-BC0093A70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FA65C4-818A-A24E-A368-36467CCF8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53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94734-A520-0347-ADF7-9A125A5AF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888033-0910-FD4D-9132-103067B52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7/22/20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0EED83-7B07-FF45-9162-D72E1F595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AA505E-1D4F-DA46-A276-2711A76FB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930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99D3C-D333-284F-B987-76E097358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7/22/20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A6EF03-0F12-4B48-9B64-6132F90BC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E3C3E-36B6-054F-910E-BA492BD2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504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41D91-BD63-5647-B15E-DEBC09E37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41944-3239-F34B-9980-ADE2F8BFA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B9D5A-FDA8-2D45-B8AB-532AC416E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A88BAD-1598-614B-A603-644435054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7/22/20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77C32F-F486-8648-B989-95F67A3EA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2019A-454A-994E-8189-52B7B9AEE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652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10D20-5CCE-5242-B9C0-8F39CC6BD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890D0B-22B1-DD4A-8B99-8309A428AD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E51447-B884-A04C-8C07-F91F94D2BF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3BC4C3-AE1E-DD4B-A56B-8D4488667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7/22/20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31869D-2C9F-EB4D-A7AE-0781580E1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0C773B-2110-964F-9B09-EBE530E90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465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EB0F3C-078E-C740-B38A-4EDE0BCD8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E0197-EB58-C841-966E-D449B1E1B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10B86-3C8B-244F-9C6B-F5F8DD6D9F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DF63E9-4DF1-474F-BE4B-468FAC9F57A9}" type="datetimeFigureOut">
              <a:rPr lang="en-US" smtClean="0"/>
              <a:t>7/22/20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05241-63DC-8642-B186-96C03C033E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7E40E-549A-5F4E-A729-78BF1071B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494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2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2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hyperlink" Target="https://asecuritysite.com/log/telnet.zip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hyperlink" Target="https://asecuritysite.com/log/hydra_ftp.zip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0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hyperlink" Target="https://asecuritysite.com/log/hydra_ftp.zip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1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securitysite.com/forensics/snort2" TargetMode="Externa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securitysite.com/forensics/snort2" TargetMode="Externa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hyperlink" Target="https://asecuritysite.com/forensics/snort2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hyperlink" Target="https://asecuritysite.com/forensics/snort2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hyperlink" Target="https://asecuritysite.com/forensics/snort2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hyperlink" Target="https://asecuritysite.com/forensics/snort2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8.e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40.e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41.e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841" y="486176"/>
            <a:ext cx="6372410" cy="5885648"/>
          </a:xfrm>
        </p:spPr>
        <p:txBody>
          <a:bodyPr anchor="b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Intrusion Detection Systems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596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Example Snort Rule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426AE8F-57C2-C146-B96C-554C8FFF5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49200"/>
            <a:ext cx="7649258" cy="426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57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Example Snort Rule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8FB6AC-9E54-0645-B0FA-7E7AAEA30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188251"/>
            <a:ext cx="8890000" cy="1689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073BD1-1069-DF4C-A524-4B432ABFDB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" y="4459641"/>
            <a:ext cx="8724900" cy="723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C724B67-4484-0343-8638-96DB080797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00" y="3216986"/>
            <a:ext cx="9194800" cy="1016000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13D9F8-EBAD-7C4B-BD83-2DED40CC8F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5533051"/>
            <a:ext cx="81407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70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Example Snort Rule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4" name="Picture 3" descr="A screenshot of text&#10;&#10;Description automatically generated">
            <a:extLst>
              <a:ext uri="{FF2B5EF4-FFF2-40B4-BE49-F238E27FC236}">
                <a16:creationId xmlns:a16="http://schemas.microsoft.com/office/drawing/2014/main" id="{62B62A20-5D3F-174B-A556-BE0561DF6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0271" y="2580711"/>
            <a:ext cx="4521724" cy="3716773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75C885-A3EC-6843-ADD6-439EA7192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" y="5035330"/>
            <a:ext cx="7048883" cy="9435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9CFAA8-9B88-B247-B3BF-3A21241B9B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939" y="1601274"/>
            <a:ext cx="9093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8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841" y="486176"/>
            <a:ext cx="6372410" cy="5885648"/>
          </a:xfrm>
        </p:spPr>
        <p:txBody>
          <a:bodyPr anchor="b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Simple Rule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210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Snort Rule</a:t>
            </a:r>
            <a:endParaRPr b="1" dirty="0">
              <a:solidFill>
                <a:srgbClr val="C00000"/>
              </a:solidFill>
            </a:endParaRPr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379BDE06-7278-9D4F-8ABC-C1C675FC48F2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8950067"/>
              </p:ext>
            </p:extLst>
          </p:nvPr>
        </p:nvGraphicFramePr>
        <p:xfrm>
          <a:off x="3532438" y="504092"/>
          <a:ext cx="8448546" cy="6374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4" name="Visio" r:id="rId5" imgW="12471400" imgH="9410700" progId="Visio.Drawing.11">
                  <p:embed/>
                </p:oleObj>
              </mc:Choice>
              <mc:Fallback>
                <p:oleObj name="Visio" r:id="rId5" imgW="12471400" imgH="9410700" progId="Visio.Drawing.11">
                  <p:embed/>
                  <p:pic>
                    <p:nvPicPr>
                      <p:cNvPr id="39939" name="Object 4">
                        <a:extLst>
                          <a:ext uri="{FF2B5EF4-FFF2-40B4-BE49-F238E27FC236}">
                            <a16:creationId xmlns:a16="http://schemas.microsoft.com/office/drawing/2014/main" id="{C0E83A57-761F-4348-B351-837B203AD8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2438" y="504092"/>
                        <a:ext cx="8448546" cy="63745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3630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Snort Rule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239CD-9699-1A48-9903-D9B56E77C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1" name="Object 4">
            <a:extLst>
              <a:ext uri="{FF2B5EF4-FFF2-40B4-BE49-F238E27FC236}">
                <a16:creationId xmlns:a16="http://schemas.microsoft.com/office/drawing/2014/main" id="{57B11ED2-3244-894F-8083-B41BF3E11C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6539973"/>
              </p:ext>
            </p:extLst>
          </p:nvPr>
        </p:nvGraphicFramePr>
        <p:xfrm>
          <a:off x="2863361" y="-41285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8" name="Visio" r:id="rId5" imgW="12471400" imgH="9410700" progId="Visio.Drawing.11">
                  <p:embed/>
                </p:oleObj>
              </mc:Choice>
              <mc:Fallback>
                <p:oleObj name="Visio" r:id="rId5" imgW="12471400" imgH="9410700" progId="Visio.Drawing.11">
                  <p:embed/>
                  <p:pic>
                    <p:nvPicPr>
                      <p:cNvPr id="40963" name="Object 4">
                        <a:extLst>
                          <a:ext uri="{FF2B5EF4-FFF2-40B4-BE49-F238E27FC236}">
                            <a16:creationId xmlns:a16="http://schemas.microsoft.com/office/drawing/2014/main" id="{A2A4C5CE-DFA3-EF41-BBB4-5801F10518C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3361" y="-41285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0834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Snort Rule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239CD-9699-1A48-9903-D9B56E77C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7319A8D9-D993-D146-9964-045F7A362C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6640653"/>
              </p:ext>
            </p:extLst>
          </p:nvPr>
        </p:nvGraphicFramePr>
        <p:xfrm>
          <a:off x="2930769" y="5963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2" name="Visio" r:id="rId5" imgW="12471400" imgH="9410700" progId="Visio.Drawing.11">
                  <p:embed/>
                </p:oleObj>
              </mc:Choice>
              <mc:Fallback>
                <p:oleObj name="Visio" r:id="rId5" imgW="12471400" imgH="9410700" progId="Visio.Drawing.11">
                  <p:embed/>
                  <p:pic>
                    <p:nvPicPr>
                      <p:cNvPr id="41987" name="Object 4">
                        <a:extLst>
                          <a:ext uri="{FF2B5EF4-FFF2-40B4-BE49-F238E27FC236}">
                            <a16:creationId xmlns:a16="http://schemas.microsoft.com/office/drawing/2014/main" id="{C743C18A-CDC3-814D-8DD5-D9FF264B88C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0769" y="5963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328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Snort Rule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239CD-9699-1A48-9903-D9B56E77C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D8CB80FD-F5E0-C242-8F3F-81402844F8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5362183"/>
              </p:ext>
            </p:extLst>
          </p:nvPr>
        </p:nvGraphicFramePr>
        <p:xfrm>
          <a:off x="304800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6" name="Visio" r:id="rId5" imgW="12471400" imgH="9410700" progId="Visio.Drawing.11">
                  <p:embed/>
                </p:oleObj>
              </mc:Choice>
              <mc:Fallback>
                <p:oleObj name="Visio" r:id="rId5" imgW="12471400" imgH="9410700" progId="Visio.Drawing.11">
                  <p:embed/>
                  <p:pic>
                    <p:nvPicPr>
                      <p:cNvPr id="43011" name="Object 4">
                        <a:extLst>
                          <a:ext uri="{FF2B5EF4-FFF2-40B4-BE49-F238E27FC236}">
                            <a16:creationId xmlns:a16="http://schemas.microsoft.com/office/drawing/2014/main" id="{E0804009-6826-FE46-90D9-05599A5203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1141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841" y="486176"/>
            <a:ext cx="6372410" cy="5885648"/>
          </a:xfrm>
        </p:spPr>
        <p:txBody>
          <a:bodyPr anchor="b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Few Intrusions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8804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An example</a:t>
            </a:r>
            <a:endParaRPr b="1" dirty="0">
              <a:solidFill>
                <a:srgbClr val="C00000"/>
              </a:solidFill>
            </a:endParaRPr>
          </a:p>
        </p:txBody>
      </p:sp>
      <p:graphicFrame>
        <p:nvGraphicFramePr>
          <p:cNvPr id="7" name="Object 11">
            <a:extLst>
              <a:ext uri="{FF2B5EF4-FFF2-40B4-BE49-F238E27FC236}">
                <a16:creationId xmlns:a16="http://schemas.microsoft.com/office/drawing/2014/main" id="{97E70344-C35C-D84D-9F3E-7019BFB7851C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2321253"/>
              </p:ext>
            </p:extLst>
          </p:nvPr>
        </p:nvGraphicFramePr>
        <p:xfrm>
          <a:off x="3213154" y="269631"/>
          <a:ext cx="8454064" cy="6378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" name="Visio" r:id="rId5" imgW="12471400" imgH="9410700" progId="Visio.Drawing.11">
                  <p:embed/>
                </p:oleObj>
              </mc:Choice>
              <mc:Fallback>
                <p:oleObj name="Visio" r:id="rId5" imgW="12471400" imgH="9410700" progId="Visio.Drawing.11">
                  <p:embed/>
                  <p:pic>
                    <p:nvPicPr>
                      <p:cNvPr id="52227" name="Object 11">
                        <a:extLst>
                          <a:ext uri="{FF2B5EF4-FFF2-40B4-BE49-F238E27FC236}">
                            <a16:creationId xmlns:a16="http://schemas.microsoft.com/office/drawing/2014/main" id="{048554DD-BD4A-1E41-9A3F-8B3F2C4693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3154" y="269631"/>
                        <a:ext cx="8454064" cy="63787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9643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Outline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8CFE9704-8CBD-F04F-AE6F-76D1CF717419}"/>
              </a:ext>
            </a:extLst>
          </p:cNvPr>
          <p:cNvSpPr txBox="1">
            <a:spLocks/>
          </p:cNvSpPr>
          <p:nvPr/>
        </p:nvSpPr>
        <p:spPr>
          <a:xfrm>
            <a:off x="655321" y="2575034"/>
            <a:ext cx="5120113" cy="3462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endParaRPr lang="en-US" altLang="en-US" sz="1500" dirty="0"/>
          </a:p>
          <a:p>
            <a:r>
              <a:rPr lang="en-US" altLang="en-US" sz="2600" dirty="0"/>
              <a:t>Attack Patterns.</a:t>
            </a:r>
          </a:p>
          <a:p>
            <a:r>
              <a:rPr lang="en-US" altLang="en-US" sz="2600" dirty="0"/>
              <a:t>SNORT.</a:t>
            </a:r>
          </a:p>
          <a:p>
            <a:r>
              <a:rPr lang="en-US" altLang="en-US" sz="2600" dirty="0"/>
              <a:t>IDS Types</a:t>
            </a:r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sz="1500" dirty="0"/>
          </a:p>
        </p:txBody>
      </p:sp>
      <p:pic>
        <p:nvPicPr>
          <p:cNvPr id="1026" name="Picture 2" descr="geometric shape digital wallpaper">
            <a:extLst>
              <a:ext uri="{FF2B5EF4-FFF2-40B4-BE49-F238E27FC236}">
                <a16:creationId xmlns:a16="http://schemas.microsoft.com/office/drawing/2014/main" id="{C763A23D-DE0C-A041-9359-D63952077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581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Rules</a:t>
            </a:r>
            <a:endParaRPr b="1" dirty="0">
              <a:solidFill>
                <a:srgbClr val="C00000"/>
              </a:solidFill>
            </a:endParaRPr>
          </a:p>
        </p:txBody>
      </p:sp>
      <p:graphicFrame>
        <p:nvGraphicFramePr>
          <p:cNvPr id="7" name="Object 8">
            <a:extLst>
              <a:ext uri="{FF2B5EF4-FFF2-40B4-BE49-F238E27FC236}">
                <a16:creationId xmlns:a16="http://schemas.microsoft.com/office/drawing/2014/main" id="{D95E869C-8D52-7949-A404-AE8AB79FF3E9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2854491" y="311670"/>
          <a:ext cx="8263148" cy="6234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" name="Visio" r:id="rId5" imgW="12471400" imgH="9410700" progId="Visio.Drawing.11">
                  <p:embed/>
                </p:oleObj>
              </mc:Choice>
              <mc:Fallback>
                <p:oleObj name="Visio" r:id="rId5" imgW="12471400" imgH="9410700" progId="Visio.Drawing.11">
                  <p:embed/>
                  <p:pic>
                    <p:nvPicPr>
                      <p:cNvPr id="7" name="Object 8">
                        <a:extLst>
                          <a:ext uri="{FF2B5EF4-FFF2-40B4-BE49-F238E27FC236}">
                            <a16:creationId xmlns:a16="http://schemas.microsoft.com/office/drawing/2014/main" id="{D95E869C-8D52-7949-A404-AE8AB79FF3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4491" y="311670"/>
                        <a:ext cx="8263148" cy="62346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6085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Rules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15337-F5AE-0E48-BD3F-C13B66852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Object 8">
            <a:extLst>
              <a:ext uri="{FF2B5EF4-FFF2-40B4-BE49-F238E27FC236}">
                <a16:creationId xmlns:a16="http://schemas.microsoft.com/office/drawing/2014/main" id="{5A931677-734A-604E-8DF4-1258A1ABEE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95111" y="531107"/>
          <a:ext cx="8170765" cy="6164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" name="Visio" r:id="rId5" imgW="12471400" imgH="9410700" progId="Visio.Drawing.11">
                  <p:embed/>
                </p:oleObj>
              </mc:Choice>
              <mc:Fallback>
                <p:oleObj name="Visio" r:id="rId5" imgW="12471400" imgH="9410700" progId="Visio.Drawing.11">
                  <p:embed/>
                  <p:pic>
                    <p:nvPicPr>
                      <p:cNvPr id="8" name="Object 8">
                        <a:extLst>
                          <a:ext uri="{FF2B5EF4-FFF2-40B4-BE49-F238E27FC236}">
                            <a16:creationId xmlns:a16="http://schemas.microsoft.com/office/drawing/2014/main" id="{5A931677-734A-604E-8DF4-1258A1ABE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5111" y="531107"/>
                        <a:ext cx="8170765" cy="61649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7510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Rules</a:t>
            </a:r>
            <a:endParaRPr b="1" dirty="0">
              <a:solidFill>
                <a:srgbClr val="C00000"/>
              </a:solidFill>
            </a:endParaRPr>
          </a:p>
        </p:txBody>
      </p:sp>
      <p:graphicFrame>
        <p:nvGraphicFramePr>
          <p:cNvPr id="7" name="Object 8">
            <a:extLst>
              <a:ext uri="{FF2B5EF4-FFF2-40B4-BE49-F238E27FC236}">
                <a16:creationId xmlns:a16="http://schemas.microsoft.com/office/drawing/2014/main" id="{D95E869C-8D52-7949-A404-AE8AB79FF3E9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2854491" y="311670"/>
          <a:ext cx="8263148" cy="6234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" name="Visio" r:id="rId5" imgW="12471400" imgH="9410700" progId="Visio.Drawing.11">
                  <p:embed/>
                </p:oleObj>
              </mc:Choice>
              <mc:Fallback>
                <p:oleObj name="Visio" r:id="rId5" imgW="12471400" imgH="9410700" progId="Visio.Drawing.11">
                  <p:embed/>
                  <p:pic>
                    <p:nvPicPr>
                      <p:cNvPr id="7" name="Object 8">
                        <a:extLst>
                          <a:ext uri="{FF2B5EF4-FFF2-40B4-BE49-F238E27FC236}">
                            <a16:creationId xmlns:a16="http://schemas.microsoft.com/office/drawing/2014/main" id="{D95E869C-8D52-7949-A404-AE8AB79FF3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4491" y="311670"/>
                        <a:ext cx="8263148" cy="62346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0209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Rules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15337-F5AE-0E48-BD3F-C13B66852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18737CC1-EDA9-344B-89DF-A12A2FF3F1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6603057"/>
              </p:ext>
            </p:extLst>
          </p:nvPr>
        </p:nvGraphicFramePr>
        <p:xfrm>
          <a:off x="2068173" y="211016"/>
          <a:ext cx="8717057" cy="6577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1" name="Visio" r:id="rId5" imgW="12471400" imgH="9410700" progId="Visio.Drawing.11">
                  <p:embed/>
                </p:oleObj>
              </mc:Choice>
              <mc:Fallback>
                <p:oleObj name="Visio" r:id="rId5" imgW="12471400" imgH="9410700" progId="Visio.Drawing.11">
                  <p:embed/>
                  <p:pic>
                    <p:nvPicPr>
                      <p:cNvPr id="60419" name="Object 4">
                        <a:extLst>
                          <a:ext uri="{FF2B5EF4-FFF2-40B4-BE49-F238E27FC236}">
                            <a16:creationId xmlns:a16="http://schemas.microsoft.com/office/drawing/2014/main" id="{05D8556A-77A0-7F49-8FCC-383E410CD6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8173" y="211016"/>
                        <a:ext cx="8717057" cy="65771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1347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Rules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15337-F5AE-0E48-BD3F-C13B66852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5633B90F-1D23-5143-A6FC-587210C2AB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6367134"/>
              </p:ext>
            </p:extLst>
          </p:nvPr>
        </p:nvGraphicFramePr>
        <p:xfrm>
          <a:off x="1875692" y="108015"/>
          <a:ext cx="8792308" cy="66339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5" name="Visio" r:id="rId5" imgW="12471400" imgH="9410700" progId="Visio.Drawing.11">
                  <p:embed/>
                </p:oleObj>
              </mc:Choice>
              <mc:Fallback>
                <p:oleObj name="Visio" r:id="rId5" imgW="12471400" imgH="9410700" progId="Visio.Drawing.11">
                  <p:embed/>
                  <p:pic>
                    <p:nvPicPr>
                      <p:cNvPr id="61443" name="Object 4">
                        <a:extLst>
                          <a:ext uri="{FF2B5EF4-FFF2-40B4-BE49-F238E27FC236}">
                            <a16:creationId xmlns:a16="http://schemas.microsoft.com/office/drawing/2014/main" id="{8E77FAF7-AE89-1642-9C14-9D6BCBAD88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5692" y="108015"/>
                        <a:ext cx="8792308" cy="66339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4471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Rules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15337-F5AE-0E48-BD3F-C13B66852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E3EEDA29-B310-3646-9638-273E0029B4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3531757"/>
              </p:ext>
            </p:extLst>
          </p:nvPr>
        </p:nvGraphicFramePr>
        <p:xfrm>
          <a:off x="1973639" y="-20638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9" name="Visio" r:id="rId5" imgW="12471400" imgH="9410700" progId="Visio.Drawing.11">
                  <p:embed/>
                </p:oleObj>
              </mc:Choice>
              <mc:Fallback>
                <p:oleObj name="Visio" r:id="rId5" imgW="12471400" imgH="9410700" progId="Visio.Drawing.11">
                  <p:embed/>
                  <p:pic>
                    <p:nvPicPr>
                      <p:cNvPr id="62467" name="Object 4">
                        <a:extLst>
                          <a:ext uri="{FF2B5EF4-FFF2-40B4-BE49-F238E27FC236}">
                            <a16:creationId xmlns:a16="http://schemas.microsoft.com/office/drawing/2014/main" id="{B955B2DA-5145-D14D-9EF1-71E9EC4FE4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3639" y="-20638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hlinkClick r:id="rId7"/>
            <a:extLst>
              <a:ext uri="{FF2B5EF4-FFF2-40B4-BE49-F238E27FC236}">
                <a16:creationId xmlns:a16="http://schemas.microsoft.com/office/drawing/2014/main" id="{8BF6DE7E-9CC9-C146-9C6E-17A9A6157785}"/>
              </a:ext>
            </a:extLst>
          </p:cNvPr>
          <p:cNvSpPr/>
          <p:nvPr/>
        </p:nvSpPr>
        <p:spPr>
          <a:xfrm>
            <a:off x="133407" y="6199801"/>
            <a:ext cx="914400" cy="463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PCAP</a:t>
            </a:r>
          </a:p>
        </p:txBody>
      </p:sp>
    </p:spTree>
    <p:extLst>
      <p:ext uri="{BB962C8B-B14F-4D97-AF65-F5344CB8AC3E}">
        <p14:creationId xmlns:p14="http://schemas.microsoft.com/office/powerpoint/2010/main" val="40301259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Port sweep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8EFB81-4FF2-494F-98CD-7BC32D14C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156" y="964240"/>
            <a:ext cx="8722763" cy="589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34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Ping sweep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ABE610-802D-874E-9408-07F6F561B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286" y="946640"/>
            <a:ext cx="8684089" cy="591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80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Login sweep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9B95C5-1C04-7D47-898E-81B55498B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6201" y="1062204"/>
            <a:ext cx="8545800" cy="579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98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Login sweep</a:t>
            </a:r>
            <a:endParaRPr b="1" dirty="0">
              <a:solidFill>
                <a:srgbClr val="C00000"/>
              </a:solidFill>
            </a:endParaRPr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75D555FE-CB23-0543-8876-C484D151D123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9472057"/>
              </p:ext>
            </p:extLst>
          </p:nvPr>
        </p:nvGraphicFramePr>
        <p:xfrm>
          <a:off x="3251602" y="568980"/>
          <a:ext cx="7866037" cy="59350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Visio" r:id="rId5" imgW="12471400" imgH="9410700" progId="Visio.Drawing.11">
                  <p:embed/>
                </p:oleObj>
              </mc:Choice>
              <mc:Fallback>
                <p:oleObj name="Visio" r:id="rId5" imgW="12471400" imgH="9410700" progId="Visio.Drawing.11">
                  <p:embed/>
                  <p:pic>
                    <p:nvPicPr>
                      <p:cNvPr id="67587" name="Object 4">
                        <a:extLst>
                          <a:ext uri="{FF2B5EF4-FFF2-40B4-BE49-F238E27FC236}">
                            <a16:creationId xmlns:a16="http://schemas.microsoft.com/office/drawing/2014/main" id="{B74C65E7-4D9A-EC45-9012-CEE28393A7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1602" y="568980"/>
                        <a:ext cx="7866037" cy="59350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hlinkClick r:id="rId7"/>
            <a:extLst>
              <a:ext uri="{FF2B5EF4-FFF2-40B4-BE49-F238E27FC236}">
                <a16:creationId xmlns:a16="http://schemas.microsoft.com/office/drawing/2014/main" id="{18B1ACB0-6731-0C4E-B025-5519A03ED1EF}"/>
              </a:ext>
            </a:extLst>
          </p:cNvPr>
          <p:cNvSpPr/>
          <p:nvPr/>
        </p:nvSpPr>
        <p:spPr>
          <a:xfrm>
            <a:off x="133407" y="6199801"/>
            <a:ext cx="914400" cy="463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PCAP</a:t>
            </a:r>
          </a:p>
        </p:txBody>
      </p:sp>
    </p:spTree>
    <p:extLst>
      <p:ext uri="{BB962C8B-B14F-4D97-AF65-F5344CB8AC3E}">
        <p14:creationId xmlns:p14="http://schemas.microsoft.com/office/powerpoint/2010/main" val="1025464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841" y="486176"/>
            <a:ext cx="6372410" cy="5885648"/>
          </a:xfrm>
        </p:spPr>
        <p:txBody>
          <a:bodyPr anchor="b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Attack Patterns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0234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Login sweep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C9D73-6692-B24D-824D-1CBB355A0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1" name="Object 4">
            <a:extLst>
              <a:ext uri="{FF2B5EF4-FFF2-40B4-BE49-F238E27FC236}">
                <a16:creationId xmlns:a16="http://schemas.microsoft.com/office/drawing/2014/main" id="{2C390123-2BE2-C445-9746-7F716A7AC4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0491784"/>
              </p:ext>
            </p:extLst>
          </p:nvPr>
        </p:nvGraphicFramePr>
        <p:xfrm>
          <a:off x="2861212" y="531107"/>
          <a:ext cx="8381219" cy="63237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name="Visio" r:id="rId5" imgW="12471400" imgH="9410700" progId="Visio.Drawing.11">
                  <p:embed/>
                </p:oleObj>
              </mc:Choice>
              <mc:Fallback>
                <p:oleObj name="Visio" r:id="rId5" imgW="12471400" imgH="9410700" progId="Visio.Drawing.11">
                  <p:embed/>
                  <p:pic>
                    <p:nvPicPr>
                      <p:cNvPr id="68611" name="Object 4">
                        <a:extLst>
                          <a:ext uri="{FF2B5EF4-FFF2-40B4-BE49-F238E27FC236}">
                            <a16:creationId xmlns:a16="http://schemas.microsoft.com/office/drawing/2014/main" id="{613AF732-3D89-7546-9C9B-BD21436FD1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1212" y="531107"/>
                        <a:ext cx="8381219" cy="63237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hlinkClick r:id="rId7"/>
            <a:extLst>
              <a:ext uri="{FF2B5EF4-FFF2-40B4-BE49-F238E27FC236}">
                <a16:creationId xmlns:a16="http://schemas.microsoft.com/office/drawing/2014/main" id="{440D9276-6F57-3D4B-95AF-6961EC6E16CB}"/>
              </a:ext>
            </a:extLst>
          </p:cNvPr>
          <p:cNvSpPr/>
          <p:nvPr/>
        </p:nvSpPr>
        <p:spPr>
          <a:xfrm>
            <a:off x="133407" y="6199801"/>
            <a:ext cx="914400" cy="463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PCAP</a:t>
            </a:r>
          </a:p>
        </p:txBody>
      </p:sp>
    </p:spTree>
    <p:extLst>
      <p:ext uri="{BB962C8B-B14F-4D97-AF65-F5344CB8AC3E}">
        <p14:creationId xmlns:p14="http://schemas.microsoft.com/office/powerpoint/2010/main" val="1501368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841" y="486176"/>
            <a:ext cx="6372410" cy="5885648"/>
          </a:xfrm>
        </p:spPr>
        <p:txBody>
          <a:bodyPr anchor="b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4362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FTP Detection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B6CE0F-28B8-104F-871A-895C148F8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131" y="0"/>
            <a:ext cx="7341462" cy="6858000"/>
          </a:xfrm>
          <a:prstGeom prst="rect">
            <a:avLst/>
          </a:prstGeom>
        </p:spPr>
      </p:pic>
      <p:sp>
        <p:nvSpPr>
          <p:cNvPr id="8" name="Rectangle 7">
            <a:hlinkClick r:id="rId5"/>
            <a:extLst>
              <a:ext uri="{FF2B5EF4-FFF2-40B4-BE49-F238E27FC236}">
                <a16:creationId xmlns:a16="http://schemas.microsoft.com/office/drawing/2014/main" id="{886077DF-FAA0-8844-8E67-FE7BB26BD292}"/>
              </a:ext>
            </a:extLst>
          </p:cNvPr>
          <p:cNvSpPr/>
          <p:nvPr/>
        </p:nvSpPr>
        <p:spPr>
          <a:xfrm>
            <a:off x="133407" y="6199801"/>
            <a:ext cx="914400" cy="463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29742776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FTP Detection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861237E-79F0-554D-9FDE-FE7CE8836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6415" y="1267134"/>
            <a:ext cx="9837895" cy="5084680"/>
          </a:xfrm>
          <a:prstGeom prst="rect">
            <a:avLst/>
          </a:prstGeom>
        </p:spPr>
      </p:pic>
      <p:sp>
        <p:nvSpPr>
          <p:cNvPr id="11" name="Rectangle 10">
            <a:hlinkClick r:id="rId5"/>
            <a:extLst>
              <a:ext uri="{FF2B5EF4-FFF2-40B4-BE49-F238E27FC236}">
                <a16:creationId xmlns:a16="http://schemas.microsoft.com/office/drawing/2014/main" id="{53A88D6C-66A6-044E-9F3F-08C1845FDD14}"/>
              </a:ext>
            </a:extLst>
          </p:cNvPr>
          <p:cNvSpPr/>
          <p:nvPr/>
        </p:nvSpPr>
        <p:spPr>
          <a:xfrm>
            <a:off x="133407" y="6199801"/>
            <a:ext cx="914400" cy="463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34099358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Telnet Detection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11" name="Rectangle 10">
            <a:hlinkClick r:id="rId4"/>
            <a:extLst>
              <a:ext uri="{FF2B5EF4-FFF2-40B4-BE49-F238E27FC236}">
                <a16:creationId xmlns:a16="http://schemas.microsoft.com/office/drawing/2014/main" id="{53A88D6C-66A6-044E-9F3F-08C1845FDD14}"/>
              </a:ext>
            </a:extLst>
          </p:cNvPr>
          <p:cNvSpPr/>
          <p:nvPr/>
        </p:nvSpPr>
        <p:spPr>
          <a:xfrm>
            <a:off x="133407" y="6199801"/>
            <a:ext cx="914400" cy="463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10B05E-38F1-2140-AECE-89C789C45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5106" y="555977"/>
            <a:ext cx="7911916" cy="610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4879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File type Detection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11" name="Rectangle 10">
            <a:hlinkClick r:id="rId4"/>
            <a:extLst>
              <a:ext uri="{FF2B5EF4-FFF2-40B4-BE49-F238E27FC236}">
                <a16:creationId xmlns:a16="http://schemas.microsoft.com/office/drawing/2014/main" id="{53A88D6C-66A6-044E-9F3F-08C1845FDD14}"/>
              </a:ext>
            </a:extLst>
          </p:cNvPr>
          <p:cNvSpPr/>
          <p:nvPr/>
        </p:nvSpPr>
        <p:spPr>
          <a:xfrm>
            <a:off x="133407" y="6199801"/>
            <a:ext cx="914400" cy="463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</a:t>
            </a: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DF5C263-0413-934B-B446-B0ACBF6EF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9855" y="964241"/>
            <a:ext cx="8481640" cy="566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040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Credit Card Detection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11" name="Rectangle 10">
            <a:hlinkClick r:id="rId4"/>
            <a:extLst>
              <a:ext uri="{FF2B5EF4-FFF2-40B4-BE49-F238E27FC236}">
                <a16:creationId xmlns:a16="http://schemas.microsoft.com/office/drawing/2014/main" id="{53A88D6C-66A6-044E-9F3F-08C1845FDD14}"/>
              </a:ext>
            </a:extLst>
          </p:cNvPr>
          <p:cNvSpPr/>
          <p:nvPr/>
        </p:nvSpPr>
        <p:spPr>
          <a:xfrm>
            <a:off x="133407" y="6199801"/>
            <a:ext cx="914400" cy="463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BE8B2CF-AE3D-1449-B8CE-D6E92EC490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9386" y="964241"/>
            <a:ext cx="8584531" cy="550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3827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ICMP Detection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11" name="Rectangle 10">
            <a:hlinkClick r:id="rId4"/>
            <a:extLst>
              <a:ext uri="{FF2B5EF4-FFF2-40B4-BE49-F238E27FC236}">
                <a16:creationId xmlns:a16="http://schemas.microsoft.com/office/drawing/2014/main" id="{53A88D6C-66A6-044E-9F3F-08C1845FDD14}"/>
              </a:ext>
            </a:extLst>
          </p:cNvPr>
          <p:cNvSpPr/>
          <p:nvPr/>
        </p:nvSpPr>
        <p:spPr>
          <a:xfrm>
            <a:off x="133407" y="6199801"/>
            <a:ext cx="914400" cy="463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A3BA6A-3F95-CB47-A513-6886A55B5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5857" y="808242"/>
            <a:ext cx="9021179" cy="604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9542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841" y="486176"/>
            <a:ext cx="6372410" cy="5885648"/>
          </a:xfrm>
        </p:spPr>
        <p:txBody>
          <a:bodyPr anchor="b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Intrusion Detection Systems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7997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Port scanning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C9D73-6692-B24D-824D-1CBB355A0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75B8F4AA-6411-2747-B91C-8F960F0929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52800" y="541132"/>
          <a:ext cx="8088923" cy="6091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5" name="Visio" r:id="rId5" imgW="12484100" imgH="9410700" progId="Visio.Drawing.11">
                  <p:embed/>
                </p:oleObj>
              </mc:Choice>
              <mc:Fallback>
                <p:oleObj name="Visio" r:id="rId5" imgW="12484100" imgH="9410700" progId="Visio.Drawing.11">
                  <p:embed/>
                  <p:pic>
                    <p:nvPicPr>
                      <p:cNvPr id="7" name="Object 4">
                        <a:extLst>
                          <a:ext uri="{FF2B5EF4-FFF2-40B4-BE49-F238E27FC236}">
                            <a16:creationId xmlns:a16="http://schemas.microsoft.com/office/drawing/2014/main" id="{75B8F4AA-6411-2747-B91C-8F960F0929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541132"/>
                        <a:ext cx="8088923" cy="60919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4046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Intrusion Patterns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620FBD-F3B0-3645-A820-963A1A296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71" y="1191480"/>
            <a:ext cx="7157358" cy="4851098"/>
          </a:xfrm>
          <a:prstGeom prst="rect">
            <a:avLst/>
          </a:prstGeom>
        </p:spPr>
      </p:pic>
      <p:pic>
        <p:nvPicPr>
          <p:cNvPr id="36866" name="Picture 2" descr="Kill chain - Wikipedia">
            <a:extLst>
              <a:ext uri="{FF2B5EF4-FFF2-40B4-BE49-F238E27FC236}">
                <a16:creationId xmlns:a16="http://schemas.microsoft.com/office/drawing/2014/main" id="{4AAB1FB9-740E-344B-BC93-FADD53693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2" y="815422"/>
            <a:ext cx="7288862" cy="522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1822F1-5A9A-C24F-B84F-7C1C028E21AD}"/>
              </a:ext>
            </a:extLst>
          </p:cNvPr>
          <p:cNvSpPr/>
          <p:nvPr/>
        </p:nvSpPr>
        <p:spPr>
          <a:xfrm>
            <a:off x="288471" y="6346162"/>
            <a:ext cx="5583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Kill Chain graphic: 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Kill_chain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1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In-line/out-of-line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0B57AF-61FA-6E43-9D75-B33D46AC9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400" y="964240"/>
            <a:ext cx="7538529" cy="589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528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Honeypot</a:t>
            </a:r>
            <a:endParaRPr b="1" dirty="0">
              <a:solidFill>
                <a:srgbClr val="C00000"/>
              </a:solidFill>
            </a:endParaRPr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48C6E9CC-3649-954B-B4EA-C1A4D3A151DD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282823"/>
              </p:ext>
            </p:extLst>
          </p:nvPr>
        </p:nvGraphicFramePr>
        <p:xfrm>
          <a:off x="2829889" y="147966"/>
          <a:ext cx="8893188" cy="67100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6" name="Visio" r:id="rId5" imgW="12471400" imgH="9410700" progId="Visio.Drawing.11">
                  <p:embed/>
                </p:oleObj>
              </mc:Choice>
              <mc:Fallback>
                <p:oleObj name="Visio" r:id="rId5" imgW="12471400" imgH="9410700" progId="Visio.Drawing.11">
                  <p:embed/>
                  <p:pic>
                    <p:nvPicPr>
                      <p:cNvPr id="74755" name="Object 4">
                        <a:extLst>
                          <a:ext uri="{FF2B5EF4-FFF2-40B4-BE49-F238E27FC236}">
                            <a16:creationId xmlns:a16="http://schemas.microsoft.com/office/drawing/2014/main" id="{E44A0FA7-7609-2E44-990F-DDD5A03DA4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9889" y="147966"/>
                        <a:ext cx="8893188" cy="67100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13500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Honeypot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93E00-F7FA-0248-909E-A32C0BF8E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1" name="Object 4">
            <a:extLst>
              <a:ext uri="{FF2B5EF4-FFF2-40B4-BE49-F238E27FC236}">
                <a16:creationId xmlns:a16="http://schemas.microsoft.com/office/drawing/2014/main" id="{62D5CEF5-C849-EA45-89F0-99C8713528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3700066"/>
              </p:ext>
            </p:extLst>
          </p:nvPr>
        </p:nvGraphicFramePr>
        <p:xfrm>
          <a:off x="2461846" y="0"/>
          <a:ext cx="9144000" cy="689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0" name="Visio" r:id="rId5" imgW="12484100" imgH="9410700" progId="Visio.Drawing.11">
                  <p:embed/>
                </p:oleObj>
              </mc:Choice>
              <mc:Fallback>
                <p:oleObj name="Visio" r:id="rId5" imgW="12484100" imgH="9410700" progId="Visio.Drawing.11">
                  <p:embed/>
                  <p:pic>
                    <p:nvPicPr>
                      <p:cNvPr id="75779" name="Object 4">
                        <a:extLst>
                          <a:ext uri="{FF2B5EF4-FFF2-40B4-BE49-F238E27FC236}">
                            <a16:creationId xmlns:a16="http://schemas.microsoft.com/office/drawing/2014/main" id="{046DD27C-5AF7-A84E-8875-64D63032E4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1846" y="0"/>
                        <a:ext cx="9144000" cy="689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48274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841" y="486176"/>
            <a:ext cx="6372410" cy="5885648"/>
          </a:xfrm>
        </p:spPr>
        <p:txBody>
          <a:bodyPr anchor="b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Intrusion Detection Systems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081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50BFAE6D-8BBA-C744-9961-D709BFA5A8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Host-based or Network-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based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6F9C6F2B-6622-C246-BEB3-F7A8D7F1A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32" y="2012868"/>
            <a:ext cx="6735333" cy="470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4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IDS Placement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5" name="Picture 4" descr="A picture containing room&#10;&#10;Description automatically generated">
            <a:extLst>
              <a:ext uri="{FF2B5EF4-FFF2-40B4-BE49-F238E27FC236}">
                <a16:creationId xmlns:a16="http://schemas.microsoft.com/office/drawing/2014/main" id="{51A9417F-6783-3143-9EDF-812210B2F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75758"/>
            <a:ext cx="8586558" cy="498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817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841" y="486176"/>
            <a:ext cx="6372410" cy="5885648"/>
          </a:xfrm>
        </p:spPr>
        <p:txBody>
          <a:bodyPr anchor="b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Snort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694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Snort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AD2F934-B1CB-EE4A-B87E-420A55747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27" y="1062205"/>
            <a:ext cx="7906295" cy="579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53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Example of Snort Rule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B954B88-2AFC-BC4A-91D4-344A9C89B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025" y="2770413"/>
            <a:ext cx="9561948" cy="31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84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171</Words>
  <Application>Microsoft Macintosh PowerPoint</Application>
  <PresentationFormat>Widescreen</PresentationFormat>
  <Paragraphs>69</Paragraphs>
  <Slides>43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Visio</vt:lpstr>
      <vt:lpstr>Intrusion Detection Systems</vt:lpstr>
      <vt:lpstr>Outline</vt:lpstr>
      <vt:lpstr>Attack Patterns</vt:lpstr>
      <vt:lpstr>Intrusion Patterns</vt:lpstr>
      <vt:lpstr>Host-based or Network- based</vt:lpstr>
      <vt:lpstr>IDS Placement</vt:lpstr>
      <vt:lpstr>Snort</vt:lpstr>
      <vt:lpstr>Snort</vt:lpstr>
      <vt:lpstr>Example of Snort Rule</vt:lpstr>
      <vt:lpstr>Example Snort Rule</vt:lpstr>
      <vt:lpstr>Example Snort Rule</vt:lpstr>
      <vt:lpstr>Example Snort Rule</vt:lpstr>
      <vt:lpstr>A Simple Rule</vt:lpstr>
      <vt:lpstr>Snort Rule</vt:lpstr>
      <vt:lpstr>Snort Rule</vt:lpstr>
      <vt:lpstr>Snort Rule</vt:lpstr>
      <vt:lpstr>Snort Rule</vt:lpstr>
      <vt:lpstr>A Few Intrusions</vt:lpstr>
      <vt:lpstr>An example</vt:lpstr>
      <vt:lpstr>Rules</vt:lpstr>
      <vt:lpstr>Rules</vt:lpstr>
      <vt:lpstr>Rules</vt:lpstr>
      <vt:lpstr>Rules</vt:lpstr>
      <vt:lpstr>Rules</vt:lpstr>
      <vt:lpstr>Rules</vt:lpstr>
      <vt:lpstr>Port sweep</vt:lpstr>
      <vt:lpstr>Ping sweep</vt:lpstr>
      <vt:lpstr>Login sweep</vt:lpstr>
      <vt:lpstr>Login sweep</vt:lpstr>
      <vt:lpstr>Login sweep</vt:lpstr>
      <vt:lpstr>Examples</vt:lpstr>
      <vt:lpstr>FTP Detection</vt:lpstr>
      <vt:lpstr>FTP Detection</vt:lpstr>
      <vt:lpstr>Telnet Detection</vt:lpstr>
      <vt:lpstr>File type Detection</vt:lpstr>
      <vt:lpstr>Credit Card Detection</vt:lpstr>
      <vt:lpstr>ICMP Detection</vt:lpstr>
      <vt:lpstr>Intrusion Detection Systems</vt:lpstr>
      <vt:lpstr>Port scanning</vt:lpstr>
      <vt:lpstr>In-line/out-of-line</vt:lpstr>
      <vt:lpstr>Honeypot</vt:lpstr>
      <vt:lpstr>Honeypot</vt:lpstr>
      <vt:lpstr>Intrusion Detection Systems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Forensics and Protocols</dc:title>
  <dc:creator>Buchanan, Bill</dc:creator>
  <cp:lastModifiedBy>Buchanan, Bill</cp:lastModifiedBy>
  <cp:revision>12</cp:revision>
  <dcterms:created xsi:type="dcterms:W3CDTF">2020-05-03T17:50:05Z</dcterms:created>
  <dcterms:modified xsi:type="dcterms:W3CDTF">2020-07-22T20:13:12Z</dcterms:modified>
</cp:coreProperties>
</file>